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embedTrueTypeFonts="1" saveSubsetFonts="1">
  <p:sldMasterIdLst>
    <p:sldMasterId id="2147483648" r:id="rId1"/>
    <p:sldMasterId id="2147483661" r:id="rId3"/>
  </p:sldMasterIdLst>
  <p:notesMasterIdLst>
    <p:notesMasterId r:id="rId17"/>
  </p:notesMasterIdLst>
  <p:handoutMasterIdLst>
    <p:handoutMasterId r:id="rId18"/>
  </p:handoutMasterIdLst>
  <p:sldIdLst>
    <p:sldId id="332" r:id="rId4"/>
    <p:sldId id="343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54" r:id="rId13"/>
    <p:sldId id="340" r:id="rId14"/>
    <p:sldId id="341" r:id="rId15"/>
    <p:sldId id="342" r:id="rId16"/>
  </p:sldIdLst>
  <p:sldSz cx="9144000" cy="6858000" type="screen4x3"/>
  <p:notesSz cx="6858000" cy="9144000"/>
  <p:embeddedFontLst>
    <p:embeddedFont>
      <p:font typeface="Tahoma" panose="020B0604030504040204" charset="0"/>
      <p:regular r:id="rId22"/>
      <p:bold r:id="rId23"/>
    </p:embeddedFont>
    <p:embeddedFont>
      <p:font typeface="黑体" panose="02010609060101010101" charset="-122"/>
      <p:regular r:id="rId24"/>
    </p:embeddedFont>
    <p:embeddedFont>
      <p:font typeface="微软雅黑" panose="020B0503020204020204" charset="-122"/>
      <p:regular r:id="rId25"/>
    </p:embeddedFont>
    <p:embeddedFont>
      <p:font typeface="楷体" panose="02010609060101010101" charset="-122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  <p:embeddedFont>
      <p:font typeface="方正楷体_GB2312" panose="02000000000000000000" charset="-122"/>
      <p:regular r:id="rId31"/>
    </p:embeddedFont>
  </p:embeddedFontLst>
  <p:custDataLst>
    <p:tags r:id="rId3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黑体" panose="02010609060101010101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黑体" panose="02010609060101010101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黑体" panose="02010609060101010101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黑体" panose="02010609060101010101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黑体" panose="02010609060101010101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charset="0"/>
        <a:ea typeface="黑体" panose="02010609060101010101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charset="0"/>
        <a:ea typeface="黑体" panose="02010609060101010101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charset="0"/>
        <a:ea typeface="黑体" panose="02010609060101010101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charset="0"/>
        <a:ea typeface="黑体" panose="02010609060101010101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FAB"/>
    <a:srgbClr val="4AACB6"/>
    <a:srgbClr val="FFE05B"/>
    <a:srgbClr val="5750B0"/>
    <a:srgbClr val="A88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11"/>
  </p:normalViewPr>
  <p:slideViewPr>
    <p:cSldViewPr showGuides="1">
      <p:cViewPr varScale="1">
        <p:scale>
          <a:sx n="109" d="100"/>
          <a:sy n="109" d="100"/>
        </p:scale>
        <p:origin x="1720" y="192"/>
      </p:cViewPr>
      <p:guideLst>
        <p:guide orient="horz" pos="2160"/>
        <p:guide pos="289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2" Type="http://schemas.openxmlformats.org/officeDocument/2006/relationships/tags" Target="tags/tag232.xml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5.png"/><Relationship Id="rId7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tags" Target="../tags/tag10.xml"/><Relationship Id="rId4" Type="http://schemas.openxmlformats.org/officeDocument/2006/relationships/image" Target="../media/image3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6.png"/><Relationship Id="rId4" Type="http://schemas.openxmlformats.org/officeDocument/2006/relationships/tags" Target="../tags/tag18.xml"/><Relationship Id="rId3" Type="http://schemas.openxmlformats.org/officeDocument/2006/relationships/image" Target="../media/image1.jpeg"/><Relationship Id="rId2" Type="http://schemas.openxmlformats.org/officeDocument/2006/relationships/tags" Target="../tags/tag17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5.png"/><Relationship Id="rId7" Type="http://schemas.openxmlformats.org/officeDocument/2006/relationships/tags" Target="../tags/tag34.xml"/><Relationship Id="rId6" Type="http://schemas.openxmlformats.org/officeDocument/2006/relationships/image" Target="../media/image4.png"/><Relationship Id="rId5" Type="http://schemas.openxmlformats.org/officeDocument/2006/relationships/tags" Target="../tags/tag33.xml"/><Relationship Id="rId4" Type="http://schemas.openxmlformats.org/officeDocument/2006/relationships/image" Target="../media/image3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../media/image5.png"/><Relationship Id="rId7" Type="http://schemas.openxmlformats.org/officeDocument/2006/relationships/tags" Target="../tags/tag44.xml"/><Relationship Id="rId6" Type="http://schemas.openxmlformats.org/officeDocument/2006/relationships/image" Target="../media/image4.png"/><Relationship Id="rId5" Type="http://schemas.openxmlformats.org/officeDocument/2006/relationships/tags" Target="../tags/tag43.xml"/><Relationship Id="rId4" Type="http://schemas.openxmlformats.org/officeDocument/2006/relationships/image" Target="../media/image3.png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image" Target="../media/image5.png"/><Relationship Id="rId7" Type="http://schemas.openxmlformats.org/officeDocument/2006/relationships/tags" Target="../tags/tag56.xml"/><Relationship Id="rId6" Type="http://schemas.openxmlformats.org/officeDocument/2006/relationships/image" Target="../media/image4.png"/><Relationship Id="rId5" Type="http://schemas.openxmlformats.org/officeDocument/2006/relationships/tags" Target="../tags/tag55.xml"/><Relationship Id="rId4" Type="http://schemas.openxmlformats.org/officeDocument/2006/relationships/image" Target="../media/image3.png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5.png"/><Relationship Id="rId7" Type="http://schemas.openxmlformats.org/officeDocument/2006/relationships/tags" Target="../tags/tag67.xml"/><Relationship Id="rId6" Type="http://schemas.openxmlformats.org/officeDocument/2006/relationships/image" Target="../media/image4.png"/><Relationship Id="rId5" Type="http://schemas.openxmlformats.org/officeDocument/2006/relationships/tags" Target="../tags/tag66.xml"/><Relationship Id="rId4" Type="http://schemas.openxmlformats.org/officeDocument/2006/relationships/image" Target="../media/image3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5.png"/><Relationship Id="rId7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tags" Target="../tags/tag76.xml"/><Relationship Id="rId4" Type="http://schemas.openxmlformats.org/officeDocument/2006/relationships/image" Target="../media/image8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5.png"/><Relationship Id="rId7" Type="http://schemas.openxmlformats.org/officeDocument/2006/relationships/tags" Target="../tags/tag86.xml"/><Relationship Id="rId6" Type="http://schemas.openxmlformats.org/officeDocument/2006/relationships/image" Target="../media/image4.png"/><Relationship Id="rId5" Type="http://schemas.openxmlformats.org/officeDocument/2006/relationships/tags" Target="../tags/tag85.xml"/><Relationship Id="rId4" Type="http://schemas.openxmlformats.org/officeDocument/2006/relationships/image" Target="../media/image8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2.png"/><Relationship Id="rId4" Type="http://schemas.openxmlformats.org/officeDocument/2006/relationships/tags" Target="../tags/tag92.xml"/><Relationship Id="rId3" Type="http://schemas.openxmlformats.org/officeDocument/2006/relationships/image" Target="../media/image1.jpeg"/><Relationship Id="rId2" Type="http://schemas.openxmlformats.org/officeDocument/2006/relationships/tags" Target="../tags/tag91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5.png"/><Relationship Id="rId5" Type="http://schemas.openxmlformats.org/officeDocument/2006/relationships/tags" Target="../tags/tag99.xml"/><Relationship Id="rId4" Type="http://schemas.openxmlformats.org/officeDocument/2006/relationships/image" Target="../media/image4.png"/><Relationship Id="rId3" Type="http://schemas.openxmlformats.org/officeDocument/2006/relationships/tags" Target="../tags/tag98.xml"/><Relationship Id="rId2" Type="http://schemas.openxmlformats.org/officeDocument/2006/relationships/image" Target="../media/image9.png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image" Target="../media/image5.png"/><Relationship Id="rId5" Type="http://schemas.openxmlformats.org/officeDocument/2006/relationships/tags" Target="../tags/tag105.xml"/><Relationship Id="rId4" Type="http://schemas.openxmlformats.org/officeDocument/2006/relationships/image" Target="../media/image4.png"/><Relationship Id="rId3" Type="http://schemas.openxmlformats.org/officeDocument/2006/relationships/tags" Target="../tags/tag104.xml"/><Relationship Id="rId2" Type="http://schemas.openxmlformats.org/officeDocument/2006/relationships/image" Target="../media/image9.png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image" Target="../media/image10.png"/><Relationship Id="rId3" Type="http://schemas.openxmlformats.org/officeDocument/2006/relationships/tags" Target="../tags/tag11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20.xml"/><Relationship Id="rId13" Type="http://schemas.openxmlformats.org/officeDocument/2006/relationships/image" Target="../media/image4.png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11.png"/><Relationship Id="rId3" Type="http://schemas.openxmlformats.org/officeDocument/2006/relationships/tags" Target="../tags/tag12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30.xml"/><Relationship Id="rId13" Type="http://schemas.openxmlformats.org/officeDocument/2006/relationships/image" Target="../media/image4.png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image" Target="../media/image9.png"/><Relationship Id="rId13" Type="http://schemas.openxmlformats.org/officeDocument/2006/relationships/image" Target="../media/image5.png"/><Relationship Id="rId12" Type="http://schemas.openxmlformats.org/officeDocument/2006/relationships/tags" Target="../tags/tag139.xml"/><Relationship Id="rId11" Type="http://schemas.openxmlformats.org/officeDocument/2006/relationships/image" Target="../media/image4.png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50.xml"/><Relationship Id="rId13" Type="http://schemas.openxmlformats.org/officeDocument/2006/relationships/image" Target="../media/image4.png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image" Target="../media/image9.png"/><Relationship Id="rId12" Type="http://schemas.openxmlformats.org/officeDocument/2006/relationships/image" Target="../media/image13.png"/><Relationship Id="rId11" Type="http://schemas.openxmlformats.org/officeDocument/2006/relationships/tags" Target="../tags/tag158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</p:grpSp>
        <p:grpSp>
          <p:nvGrpSpPr>
            <p:cNvPr id="6" name="Group 6"/>
            <p:cNvGrpSpPr/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charset="0"/>
                    <a:ea typeface="黑体" panose="02010609060101010101" charset="-122"/>
                    <a:cs typeface="黑体" panose="02010609060101010101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sp>
        <p:nvSpPr>
          <p:cNvPr id="718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18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B2FC54D3-7C39-0D4E-9FE9-7E1CF2C78E9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C6252-040E-BA4E-A94F-7FFBF9FBDE2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434C0-14A9-D94D-A971-9E51F00C863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89A32-06D8-A340-ACF0-12B0B15DF5A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3098800" y="1472929"/>
            <a:ext cx="3184433" cy="465772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2486025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350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2495550" y="2404070"/>
            <a:ext cx="4238625" cy="1165622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36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481641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481641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481641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9" y="1798365"/>
            <a:ext cx="4828301" cy="329934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>
            <p:custDataLst>
              <p:tags r:id="rId9"/>
            </p:custDataLst>
          </p:nvPr>
        </p:nvGrpSpPr>
        <p:grpSpPr>
          <a:xfrm>
            <a:off x="3800347" y="1983653"/>
            <a:ext cx="1613647" cy="1613648"/>
            <a:chOff x="7462576" y="1702608"/>
            <a:chExt cx="2151529" cy="2151530"/>
          </a:xfrm>
        </p:grpSpPr>
        <p:sp>
          <p:nvSpPr>
            <p:cNvPr id="12" name="矩形 11"/>
            <p:cNvSpPr/>
            <p:nvPr>
              <p:custDataLst>
                <p:tags r:id="rId10"/>
              </p:custDataLst>
            </p:nvPr>
          </p:nvSpPr>
          <p:spPr>
            <a:xfrm>
              <a:off x="7462576" y="1702608"/>
              <a:ext cx="2151529" cy="215153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rgbClr val="9FC093"/>
                </a:solidFill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11"/>
              </p:custDataLst>
            </p:nvPr>
          </p:nvCxnSpPr>
          <p:spPr>
            <a:xfrm flipV="1">
              <a:off x="8098615" y="2033811"/>
              <a:ext cx="1" cy="29412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2"/>
              </p:custDataLst>
            </p:nvPr>
          </p:nvCxnSpPr>
          <p:spPr>
            <a:xfrm>
              <a:off x="8098614" y="2043581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13"/>
              </p:custDataLst>
            </p:nvPr>
          </p:nvCxnSpPr>
          <p:spPr>
            <a:xfrm>
              <a:off x="8948751" y="2033809"/>
              <a:ext cx="0" cy="92122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14"/>
              </p:custDataLst>
            </p:nvPr>
          </p:nvCxnSpPr>
          <p:spPr>
            <a:xfrm>
              <a:off x="8948751" y="3224408"/>
              <a:ext cx="0" cy="29852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15"/>
              </p:custDataLst>
            </p:nvPr>
          </p:nvCxnSpPr>
          <p:spPr>
            <a:xfrm flipH="1" flipV="1">
              <a:off x="8098614" y="3513165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16"/>
              </p:custDataLst>
            </p:nvPr>
          </p:nvCxnSpPr>
          <p:spPr>
            <a:xfrm flipV="1">
              <a:off x="8098614" y="3319841"/>
              <a:ext cx="1" cy="2031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7"/>
            </p:custDataLst>
          </p:nvPr>
        </p:nvSpPr>
        <p:spPr>
          <a:xfrm>
            <a:off x="2740814" y="4307713"/>
            <a:ext cx="3729048" cy="748714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59807" y="6458589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87000" y="6458589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6458589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0419B-8BAB-494F-B6BD-D812BAA356F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5" name="图片 14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2276475" y="1836784"/>
            <a:ext cx="3184433" cy="4657725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2490600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35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490412" y="2404800"/>
            <a:ext cx="4239000" cy="11664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36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8062913" y="4572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flipH="1">
            <a:off x="0" y="542925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16277" y="5775325"/>
            <a:ext cx="820102" cy="108712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9605" y="5713730"/>
            <a:ext cx="866775" cy="114871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flipH="1">
            <a:off x="8062913" y="0"/>
            <a:ext cx="1081088" cy="9315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 flipH="1">
            <a:off x="0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3F21A-B8D5-3549-8FBB-90C3D149D5F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0" y="0"/>
            <a:ext cx="2068354" cy="17830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7870507" y="4349750"/>
            <a:ext cx="1273492" cy="2508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73E3B-6539-364C-BC90-A353273CFF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22403-C8F0-9D40-BEF4-9929A4148AB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0F597-64EC-1242-917F-5E2927B2E87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181B4F-49BE-1749-AA3B-F73F4E97F99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186D1B-09FC-924D-94C9-8CB43C92B72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A5A1C-0CE5-FC49-B11D-F4C01155A18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5" Type="http://schemas.openxmlformats.org/officeDocument/2006/relationships/theme" Target="../theme/theme2.xml"/><Relationship Id="rId24" Type="http://schemas.openxmlformats.org/officeDocument/2006/relationships/tags" Target="../tags/tag164.xml"/><Relationship Id="rId23" Type="http://schemas.openxmlformats.org/officeDocument/2006/relationships/tags" Target="../tags/tag163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slideLayout" Target="../slideLayouts/slideLayout14.xml"/><Relationship Id="rId19" Type="http://schemas.openxmlformats.org/officeDocument/2006/relationships/tags" Target="../tags/tag159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algn="ctr" eaLnBrk="1" hangingPunct="1"/>
            <a:endParaRPr kumimoji="1" lang="zh-CN" altLang="zh-CN" sz="2400">
              <a:ea typeface="宋体" panose="02010600030101010101" pitchFamily="2" charset="-122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algn="ctr" eaLnBrk="1" hangingPunct="1"/>
            <a:endParaRPr kumimoji="1" lang="zh-CN" altLang="zh-CN" sz="2400">
              <a:ea typeface="宋体" panose="02010600030101010101" pitchFamily="2" charset="-122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algn="ctr" eaLnBrk="1" hangingPunct="1"/>
            <a:endParaRPr kumimoji="1" lang="zh-CN" altLang="zh-CN" sz="2400">
              <a:ea typeface="宋体" panose="02010600030101010101" pitchFamily="2" charset="-122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algn="ctr" eaLnBrk="1" hangingPunct="1"/>
            <a:endParaRPr kumimoji="1" lang="zh-CN" altLang="zh-CN" sz="2400">
              <a:ea typeface="宋体" panose="02010600030101010101" pitchFamily="2" charset="-122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algn="ctr" eaLnBrk="1" hangingPunct="1"/>
            <a:endParaRPr kumimoji="1" lang="zh-CN" altLang="zh-CN" sz="2400">
              <a:ea typeface="宋体" panose="02010600030101010101" pitchFamily="2" charset="-122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algn="ctr" eaLnBrk="1" hangingPunct="1"/>
            <a:endParaRPr kumimoji="1" lang="zh-CN" altLang="zh-CN" sz="2400">
              <a:ea typeface="宋体" panose="02010600030101010101" pitchFamily="2" charset="-122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algn="ctr" eaLnBrk="1" hangingPunct="1"/>
            <a:endParaRPr kumimoji="1" lang="zh-CN" altLang="zh-CN" sz="2400">
              <a:ea typeface="宋体" panose="02010600030101010101" pitchFamily="2" charset="-122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15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400">
                <a:latin typeface="Tahoma" panose="020B060403050404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400">
                <a:latin typeface="Tahoma" panose="020B060403050404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400" smtClean="0">
                <a:ea typeface="宋体" panose="02010600030101010101" pitchFamily="2" charset="-122"/>
                <a:cs typeface="黑体" panose="02010609060101010101" charset="-122"/>
              </a:defRPr>
            </a:lvl1pPr>
          </a:lstStyle>
          <a:p>
            <a:pPr>
              <a:defRPr/>
            </a:pPr>
            <a:fld id="{1AC35F94-DD30-6047-AD54-D9699D5E36EA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黑体" panose="02010609060101010101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  <a:cs typeface="黑体" panose="02010609060101010101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  <a:cs typeface="黑体" panose="02010609060101010101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  <a:cs typeface="黑体" panose="02010609060101010101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  <a:cs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宋体" panose="0201060003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accent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wmf"/><Relationship Id="rId8" Type="http://schemas.openxmlformats.org/officeDocument/2006/relationships/oleObject" Target="../embeddings/oleObject2.bin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image" Target="../media/image5.png"/><Relationship Id="rId4" Type="http://schemas.openxmlformats.org/officeDocument/2006/relationships/tags" Target="../tags/tag209.xml"/><Relationship Id="rId3" Type="http://schemas.openxmlformats.org/officeDocument/2006/relationships/image" Target="../media/image4.png"/><Relationship Id="rId2" Type="http://schemas.openxmlformats.org/officeDocument/2006/relationships/tags" Target="../tags/tag208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21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image" Target="../media/image5.png"/><Relationship Id="rId4" Type="http://schemas.openxmlformats.org/officeDocument/2006/relationships/tags" Target="../tags/tag214.xml"/><Relationship Id="rId3" Type="http://schemas.openxmlformats.org/officeDocument/2006/relationships/image" Target="../media/image4.png"/><Relationship Id="rId2" Type="http://schemas.openxmlformats.org/officeDocument/2006/relationships/tags" Target="../tags/tag213.xml"/><Relationship Id="rId14" Type="http://schemas.openxmlformats.org/officeDocument/2006/relationships/vmlDrawing" Target="../drawings/vmlDrawing3.vml"/><Relationship Id="rId13" Type="http://schemas.openxmlformats.org/officeDocument/2006/relationships/slideLayout" Target="../slideLayouts/slideLayout19.xml"/><Relationship Id="rId12" Type="http://schemas.openxmlformats.org/officeDocument/2006/relationships/tags" Target="../tags/tag219.xml"/><Relationship Id="rId11" Type="http://schemas.openxmlformats.org/officeDocument/2006/relationships/image" Target="../media/image14.wmf"/><Relationship Id="rId10" Type="http://schemas.openxmlformats.org/officeDocument/2006/relationships/oleObject" Target="../embeddings/oleObject3.bin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emf"/><Relationship Id="rId8" Type="http://schemas.openxmlformats.org/officeDocument/2006/relationships/oleObject" Target="../embeddings/oleObject4.bin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image" Target="../media/image5.png"/><Relationship Id="rId4" Type="http://schemas.openxmlformats.org/officeDocument/2006/relationships/tags" Target="../tags/tag221.xml"/><Relationship Id="rId3" Type="http://schemas.openxmlformats.org/officeDocument/2006/relationships/image" Target="../media/image4.png"/><Relationship Id="rId2" Type="http://schemas.openxmlformats.org/officeDocument/2006/relationships/tags" Target="../tags/tag220.xml"/><Relationship Id="rId12" Type="http://schemas.openxmlformats.org/officeDocument/2006/relationships/vmlDrawing" Target="../drawings/vmlDrawing4.vml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224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image" Target="../media/image5.png"/><Relationship Id="rId4" Type="http://schemas.openxmlformats.org/officeDocument/2006/relationships/tags" Target="../tags/tag226.xml"/><Relationship Id="rId3" Type="http://schemas.openxmlformats.org/officeDocument/2006/relationships/image" Target="../media/image4.png"/><Relationship Id="rId2" Type="http://schemas.openxmlformats.org/officeDocument/2006/relationships/tags" Target="../tags/tag225.xml"/><Relationship Id="rId14" Type="http://schemas.openxmlformats.org/officeDocument/2006/relationships/vmlDrawing" Target="../drawings/vmlDrawing5.vml"/><Relationship Id="rId13" Type="http://schemas.openxmlformats.org/officeDocument/2006/relationships/slideLayout" Target="../slideLayouts/slideLayout19.xml"/><Relationship Id="rId12" Type="http://schemas.openxmlformats.org/officeDocument/2006/relationships/tags" Target="../tags/tag231.xml"/><Relationship Id="rId11" Type="http://schemas.openxmlformats.org/officeDocument/2006/relationships/tags" Target="../tags/tag230.xml"/><Relationship Id="rId10" Type="http://schemas.openxmlformats.org/officeDocument/2006/relationships/image" Target="../media/image16.emf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image" Target="../media/image5.png"/><Relationship Id="rId4" Type="http://schemas.openxmlformats.org/officeDocument/2006/relationships/tags" Target="../tags/tag173.xml"/><Relationship Id="rId3" Type="http://schemas.openxmlformats.org/officeDocument/2006/relationships/image" Target="../media/image4.png"/><Relationship Id="rId2" Type="http://schemas.openxmlformats.org/officeDocument/2006/relationships/tags" Target="../tags/tag172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image" Target="../media/image5.png"/><Relationship Id="rId4" Type="http://schemas.openxmlformats.org/officeDocument/2006/relationships/tags" Target="../tags/tag177.xml"/><Relationship Id="rId3" Type="http://schemas.openxmlformats.org/officeDocument/2006/relationships/image" Target="../media/image4.png"/><Relationship Id="rId2" Type="http://schemas.openxmlformats.org/officeDocument/2006/relationships/tags" Target="../tags/tag176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image" Target="../media/image5.png"/><Relationship Id="rId4" Type="http://schemas.openxmlformats.org/officeDocument/2006/relationships/tags" Target="../tags/tag182.xml"/><Relationship Id="rId3" Type="http://schemas.openxmlformats.org/officeDocument/2006/relationships/image" Target="../media/image4.png"/><Relationship Id="rId2" Type="http://schemas.openxmlformats.org/officeDocument/2006/relationships/tags" Target="../tags/tag181.xml"/><Relationship Id="rId13" Type="http://schemas.openxmlformats.org/officeDocument/2006/relationships/slideLayout" Target="../slideLayouts/slideLayout19.xml"/><Relationship Id="rId12" Type="http://schemas.openxmlformats.org/officeDocument/2006/relationships/tags" Target="../tags/tag18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image" Target="../media/image5.png"/><Relationship Id="rId4" Type="http://schemas.openxmlformats.org/officeDocument/2006/relationships/tags" Target="../tags/tag190.xml"/><Relationship Id="rId3" Type="http://schemas.openxmlformats.org/officeDocument/2006/relationships/image" Target="../media/image4.png"/><Relationship Id="rId2" Type="http://schemas.openxmlformats.org/officeDocument/2006/relationships/tags" Target="../tags/tag189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image" Target="../media/image5.png"/><Relationship Id="rId4" Type="http://schemas.openxmlformats.org/officeDocument/2006/relationships/tags" Target="../tags/tag194.xml"/><Relationship Id="rId3" Type="http://schemas.openxmlformats.org/officeDocument/2006/relationships/image" Target="../media/image4.png"/><Relationship Id="rId2" Type="http://schemas.openxmlformats.org/officeDocument/2006/relationships/tags" Target="../tags/tag193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image" Target="../media/image5.png"/><Relationship Id="rId4" Type="http://schemas.openxmlformats.org/officeDocument/2006/relationships/tags" Target="../tags/tag199.xml"/><Relationship Id="rId3" Type="http://schemas.openxmlformats.org/officeDocument/2006/relationships/image" Target="../media/image4.png"/><Relationship Id="rId2" Type="http://schemas.openxmlformats.org/officeDocument/2006/relationships/tags" Target="../tags/tag198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14.wmf"/><Relationship Id="rId7" Type="http://schemas.openxmlformats.org/officeDocument/2006/relationships/oleObject" Target="../embeddings/oleObject1.bin"/><Relationship Id="rId6" Type="http://schemas.openxmlformats.org/officeDocument/2006/relationships/tags" Target="../tags/tag205.xml"/><Relationship Id="rId5" Type="http://schemas.openxmlformats.org/officeDocument/2006/relationships/image" Target="../media/image5.png"/><Relationship Id="rId4" Type="http://schemas.openxmlformats.org/officeDocument/2006/relationships/tags" Target="../tags/tag204.xml"/><Relationship Id="rId3" Type="http://schemas.openxmlformats.org/officeDocument/2006/relationships/image" Target="../media/image4.png"/><Relationship Id="rId2" Type="http://schemas.openxmlformats.org/officeDocument/2006/relationships/tags" Target="../tags/tag203.xml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19.xml"/><Relationship Id="rId11" Type="http://schemas.openxmlformats.org/officeDocument/2006/relationships/tags" Target="../tags/tag207.xml"/><Relationship Id="rId10" Type="http://schemas.openxmlformats.org/officeDocument/2006/relationships/tags" Target="../tags/tag206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486025" y="4063834"/>
            <a:ext cx="4238625" cy="718600"/>
          </a:xfrm>
        </p:spPr>
        <p:txBody>
          <a:bodyPr>
            <a:normAutofit/>
          </a:bodyPr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点击此处添加副标题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590800" y="2666960"/>
            <a:ext cx="4238625" cy="1165622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2.2 逻辑函数的表示方法</a:t>
            </a:r>
            <a:b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逻辑函数的表示方法</a:t>
            </a:r>
            <a:endParaRPr lang="zh-CN" altLang="en-US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custDataLst>
              <p:tags r:id="rId6"/>
            </p:custDataLst>
          </p:nvPr>
        </p:nvSpPr>
        <p:spPr>
          <a:xfrm>
            <a:off x="1183005" y="2018030"/>
            <a:ext cx="5560695" cy="57277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90000"/>
              </a:lnSpc>
              <a:buNone/>
              <a:defRPr/>
            </a:pPr>
            <a:r>
              <a:rPr lang="zh-CN" altLang="en-US" b="1" spc="0">
                <a:solidFill>
                  <a:schemeClr val="dk1"/>
                </a:solidFill>
                <a:effectLst/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  <a:sym typeface="+mn-ea"/>
              </a:rPr>
              <a:t>方法</a:t>
            </a:r>
            <a:r>
              <a:rPr lang="en-US" altLang="zh-CN" b="1" spc="0">
                <a:solidFill>
                  <a:schemeClr val="dk1"/>
                </a:solidFill>
                <a:effectLst/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  <a:sym typeface="+mn-ea"/>
              </a:rPr>
              <a:t>3</a:t>
            </a:r>
            <a:r>
              <a:rPr lang="zh-CN" altLang="en-US" b="1" spc="0">
                <a:solidFill>
                  <a:schemeClr val="dk1"/>
                </a:solidFill>
                <a:effectLst/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  <a:sym typeface="+mn-ea"/>
              </a:rPr>
              <a:t>：波形图</a:t>
            </a:r>
            <a:endParaRPr lang="zh-CN" altLang="en-US" b="1" spc="0">
              <a:solidFill>
                <a:schemeClr val="dk1"/>
              </a:solidFill>
              <a:effectLst/>
              <a:latin typeface="方正楷体_GB2312" panose="02000000000000000000" charset="-122"/>
              <a:ea typeface="方正楷体_GB2312" panose="02000000000000000000" charset="-122"/>
              <a:cs typeface="方正楷体_GB2312" panose="02000000000000000000" charset="-122"/>
              <a:sym typeface="+mn-ea"/>
            </a:endParaRPr>
          </a:p>
        </p:txBody>
      </p:sp>
      <p:graphicFrame>
        <p:nvGraphicFramePr>
          <p:cNvPr id="2" name="Object 4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1219200" y="2819400"/>
          <a:ext cx="59436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8" imgW="1955165" imgH="215900" progId="Equation.DSMT4">
                  <p:embed/>
                </p:oleObj>
              </mc:Choice>
              <mc:Fallback>
                <p:oleObj name="Equation" r:id="rId8" imgW="1955165" imgH="2159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819400"/>
                        <a:ext cx="59436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220470" y="3952240"/>
            <a:ext cx="6625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二维坐标：横坐标表示时间，纵坐标表示逻辑变量的值</a:t>
            </a:r>
            <a:endParaRPr lang="zh-CN" altLang="en-US" b="1"/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逻辑函数的表示方法</a:t>
            </a:r>
            <a:endParaRPr lang="zh-CN" altLang="en-US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3005" y="2018030"/>
            <a:ext cx="2675890" cy="572770"/>
          </a:xfr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90000"/>
              </a:lnSpc>
              <a:buNone/>
              <a:defRPr/>
            </a:pPr>
            <a:r>
              <a:rPr lang="zh-CN" altLang="en-US" b="1" spc="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逻辑电路图</a:t>
            </a:r>
            <a:endParaRPr lang="zh-CN" altLang="en-US" b="1" spc="0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388" name="Text Box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371600" y="2667000"/>
            <a:ext cx="7239000" cy="10147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altLang="en-US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用基本逻辑门和复合逻辑门组成的完成某一逻辑的电路图 </a:t>
            </a:r>
            <a:endParaRPr lang="zh-CN" altLang="en-US" sz="2800" b="1" smtClean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389" name="Text Box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90600" y="4191000"/>
            <a:ext cx="7620000" cy="583565"/>
          </a:xfrm>
          <a:prstGeom prst="rect">
            <a:avLst/>
          </a:prstGeom>
          <a:solidFill>
            <a:srgbClr val="FFE05B"/>
          </a:solidFill>
          <a:ln w="28575">
            <a:solidFill>
              <a:schemeClr val="dk1"/>
            </a:solidFill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smtClean="0"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·</a:t>
            </a:r>
            <a:r>
              <a:rPr lang="zh-CN" altLang="en-US" sz="2800" b="1" smtClean="0"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例 </a:t>
            </a:r>
            <a:r>
              <a:rPr lang="zh-CN" altLang="en-US" sz="1600" b="1" smtClean="0"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 sz="2800" b="1" smtClean="0"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将</a:t>
            </a:r>
            <a:r>
              <a:rPr lang="zh-CN" sz="2800" b="1" smtClean="0"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例</a:t>
            </a:r>
            <a:r>
              <a:rPr lang="en-US" altLang="zh-CN" sz="2800" b="1" smtClean="0"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</a:t>
            </a:r>
            <a:r>
              <a:rPr lang="zh-CN" altLang="en-US" sz="2800" b="1" smtClean="0"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中的表达式画成逻辑电路图 </a:t>
            </a:r>
            <a:endParaRPr lang="zh-CN" altLang="en-US" sz="2800" b="1" smtClean="0">
              <a:solidFill>
                <a:schemeClr val="dk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graphicFrame>
        <p:nvGraphicFramePr>
          <p:cNvPr id="14340" name="Object 4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1981200" y="5029200"/>
          <a:ext cx="59436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Equation" r:id="rId10" imgW="1955165" imgH="215900" progId="Equation.DSMT4">
                  <p:embed/>
                </p:oleObj>
              </mc:Choice>
              <mc:Fallback>
                <p:oleObj name="Equation" r:id="rId10" imgW="1955165" imgH="2159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029200"/>
                        <a:ext cx="59436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ldLvl="0" animBg="1"/>
      <p:bldP spid="1638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逻辑函数的表示方法</a:t>
            </a:r>
            <a:endParaRPr lang="zh-CN" altLang="en-US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3005" y="2018030"/>
            <a:ext cx="7772400" cy="582930"/>
          </a:xfr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100000"/>
              </a:lnSpc>
              <a:defRPr/>
            </a:pPr>
            <a:r>
              <a:rPr lang="zh-CN" altLang="en-US" sz="28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课堂练习</a:t>
            </a:r>
            <a:r>
              <a:rPr lang="en-US" altLang="zh-CN" sz="28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8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写出已知逻辑图的逻辑表达式。</a:t>
            </a:r>
            <a:r>
              <a:rPr lang="zh-CN" altLang="en-US" sz="28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 sz="2800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3555" name="Rectangle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0" y="2297113"/>
            <a:ext cx="3098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3556" name="Object 4"/>
          <p:cNvGraphicFramePr>
            <a:graphicFrameLocks noChangeAspect="1"/>
          </p:cNvGraphicFramePr>
          <p:nvPr/>
        </p:nvGraphicFramePr>
        <p:xfrm>
          <a:off x="2438400" y="2667000"/>
          <a:ext cx="4800600" cy="303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" name="Visio" r:id="rId8" imgW="4458970" imgH="2821940" progId="Visio.Drawing.11">
                  <p:embed/>
                </p:oleObj>
              </mc:Choice>
              <mc:Fallback>
                <p:oleObj name="Visio" r:id="rId8" imgW="4458970" imgH="282194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667000"/>
                        <a:ext cx="4800600" cy="3032125"/>
                      </a:xfrm>
                      <a:prstGeom prst="rect">
                        <a:avLst/>
                      </a:prstGeom>
                      <a:solidFill>
                        <a:srgbClr val="FFE05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 spc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逻辑函数的表示方法</a:t>
            </a:r>
            <a:endParaRPr lang="zh-CN" altLang="en-US" spc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1408112" cy="573087"/>
          </a:xfr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90000"/>
              </a:lnSpc>
              <a:buNone/>
              <a:defRPr/>
            </a:pPr>
            <a:r>
              <a:rPr lang="zh-CN" altLang="en-US" b="1" spc="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卡诺图</a:t>
            </a:r>
            <a:endParaRPr lang="zh-CN" altLang="en-US" b="1" spc="0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436" name="Text Box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371600" y="2667000"/>
            <a:ext cx="7239000" cy="14452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altLang="en-US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由美国工程师</a:t>
            </a:r>
            <a:r>
              <a:rPr lang="en-US" altLang="zh-CN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M.Karnaugh</a:t>
            </a:r>
            <a:r>
              <a:rPr lang="zh-CN" altLang="en-US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提出。卡诺图直观形象，它实际是真值表的一种变形。下面根据三人表决真值表画出卡诺图。 </a:t>
            </a:r>
            <a:endParaRPr lang="zh-CN" altLang="en-US" sz="2800" b="1" smtClean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580" name="Rectangle 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2859088"/>
            <a:ext cx="3098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8438" name="Object 6"/>
          <p:cNvGraphicFramePr>
            <a:graphicFrameLocks noChangeAspect="1"/>
          </p:cNvGraphicFramePr>
          <p:nvPr/>
        </p:nvGraphicFramePr>
        <p:xfrm>
          <a:off x="3200400" y="4419600"/>
          <a:ext cx="4114800" cy="171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Visio" r:id="rId9" imgW="1651000" imgH="694055" progId="Visio.Drawing.11">
                  <p:embed/>
                </p:oleObj>
              </mc:Choice>
              <mc:Fallback>
                <p:oleObj name="Visio" r:id="rId9" imgW="1651000" imgH="694055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419600"/>
                        <a:ext cx="4114800" cy="1717675"/>
                      </a:xfrm>
                      <a:prstGeom prst="rect">
                        <a:avLst/>
                      </a:prstGeom>
                      <a:solidFill>
                        <a:srgbClr val="FFE05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0" name="Text Box 8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895600" y="4495800"/>
            <a:ext cx="4800600" cy="1076325"/>
          </a:xfrm>
          <a:prstGeom prst="rect">
            <a:avLst/>
          </a:prstGeom>
          <a:solidFill>
            <a:schemeClr val="dk2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1" smtClean="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卡诺图的具体画法和应用将在后面详细介绍</a:t>
            </a:r>
            <a:r>
              <a:rPr lang="zh-CN" altLang="en-US" sz="3200" b="1" u="sng" smtClean="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3200" b="1" u="sng" smtClean="0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2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457200" y="457200"/>
            <a:ext cx="7792720" cy="8686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逻辑函数的定义</a:t>
            </a:r>
            <a:endParaRPr lang="zh-CN" altLang="en-US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905000" y="2286000"/>
            <a:ext cx="5394325" cy="914400"/>
            <a:chOff x="4200" y="3720"/>
            <a:chExt cx="8495" cy="1440"/>
          </a:xfrm>
        </p:grpSpPr>
        <p:sp>
          <p:nvSpPr>
            <p:cNvPr id="2" name="矩形 1"/>
            <p:cNvSpPr/>
            <p:nvPr/>
          </p:nvSpPr>
          <p:spPr>
            <a:xfrm>
              <a:off x="5760" y="3720"/>
              <a:ext cx="2520" cy="14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逻辑电路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" name="直接箭头连接符 2"/>
            <p:cNvCxnSpPr/>
            <p:nvPr/>
          </p:nvCxnSpPr>
          <p:spPr>
            <a:xfrm flipV="1">
              <a:off x="4661" y="3946"/>
              <a:ext cx="1099" cy="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" name="直接箭头连接符 3"/>
            <p:cNvCxnSpPr/>
            <p:nvPr>
              <p:custDataLst>
                <p:tags r:id="rId2"/>
              </p:custDataLst>
            </p:nvPr>
          </p:nvCxnSpPr>
          <p:spPr>
            <a:xfrm flipV="1">
              <a:off x="4661" y="4800"/>
              <a:ext cx="1099" cy="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>
              <p:custDataLst>
                <p:tags r:id="rId3"/>
              </p:custDataLst>
            </p:nvPr>
          </p:nvCxnSpPr>
          <p:spPr>
            <a:xfrm flipV="1">
              <a:off x="4680" y="4200"/>
              <a:ext cx="1099" cy="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4200" y="3720"/>
              <a:ext cx="750" cy="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latinLnBrk="0">
                <a:lnSpc>
                  <a:spcPts val="1200"/>
                </a:lnSpc>
              </a:pPr>
              <a:r>
                <a:rPr lang="en-US" altLang="zh-CN" sz="1400" i="1"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r>
                <a:rPr lang="en-US" altLang="zh-CN" sz="1400" baseline="-2500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indent="0" latinLnBrk="0">
                <a:lnSpc>
                  <a:spcPts val="1200"/>
                </a:lnSpc>
              </a:pPr>
              <a:r>
                <a:rPr lang="en-US" altLang="zh-CN" sz="1400" i="1"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r>
                <a:rPr lang="en-US" altLang="zh-CN" sz="1400" baseline="-2500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indent="0" latinLnBrk="0">
                <a:lnSpc>
                  <a:spcPts val="1200"/>
                </a:lnSpc>
              </a:pPr>
              <a:r>
                <a:rPr lang="en-US" altLang="zh-CN" sz="1400">
                  <a:latin typeface="Times New Roman" panose="02020603050405020304" charset="0"/>
                  <a:cs typeface="Times New Roman" panose="02020603050405020304" charset="0"/>
                </a:rPr>
                <a:t>...</a:t>
              </a:r>
              <a:endParaRPr lang="en-US" altLang="zh-CN" sz="14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indent="0" latinLnBrk="0">
                <a:lnSpc>
                  <a:spcPts val="1200"/>
                </a:lnSpc>
              </a:pPr>
              <a:endParaRPr lang="en-US" altLang="zh-CN" sz="1400" i="1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indent="0" latinLnBrk="0">
                <a:lnSpc>
                  <a:spcPts val="1200"/>
                </a:lnSpc>
              </a:pPr>
              <a:r>
                <a:rPr lang="en-US" altLang="zh-CN" sz="1400" i="1"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r>
                <a:rPr lang="en-US" altLang="zh-CN" sz="1400" baseline="-25000">
                  <a:latin typeface="Times New Roman" panose="02020603050405020304" charset="0"/>
                  <a:cs typeface="Times New Roman" panose="02020603050405020304" charset="0"/>
                </a:rPr>
                <a:t>n</a:t>
              </a:r>
              <a:endParaRPr lang="en-US" altLang="zh-CN" sz="1400" baseline="-250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8" name="直接箭头连接符 7"/>
            <p:cNvCxnSpPr/>
            <p:nvPr>
              <p:custDataLst>
                <p:tags r:id="rId4"/>
              </p:custDataLst>
            </p:nvPr>
          </p:nvCxnSpPr>
          <p:spPr>
            <a:xfrm flipV="1">
              <a:off x="8280" y="4440"/>
              <a:ext cx="1099" cy="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9379" y="4150"/>
              <a:ext cx="331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800" i="1">
                  <a:latin typeface="Times New Roman" panose="02020603050405020304" charset="0"/>
                  <a:cs typeface="Times New Roman" panose="02020603050405020304" charset="0"/>
                </a:rPr>
                <a:t>F</a:t>
              </a:r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=</a:t>
              </a:r>
              <a:r>
                <a:rPr lang="en-US" altLang="zh-CN" i="1">
                  <a:latin typeface="Times New Roman" panose="02020603050405020304" charset="0"/>
                  <a:cs typeface="Times New Roman" panose="02020603050405020304" charset="0"/>
                </a:rPr>
                <a:t>f</a:t>
              </a:r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(</a:t>
              </a:r>
              <a:r>
                <a:rPr lang="en-US" altLang="zh-CN" sz="1800" i="1"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r>
                <a:rPr lang="en-US" altLang="zh-CN" baseline="-2500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,</a:t>
              </a:r>
              <a:r>
                <a:rPr lang="en-US" altLang="zh-CN" sz="1800" i="1"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r>
                <a:rPr lang="en-US" altLang="zh-CN" sz="1800" baseline="-2500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,...,</a:t>
              </a:r>
              <a:r>
                <a:rPr lang="en-US" altLang="zh-CN" sz="1800" i="1"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r>
                <a:rPr lang="en-US" altLang="zh-CN" sz="1800" baseline="-25000">
                  <a:latin typeface="Times New Roman" panose="02020603050405020304" charset="0"/>
                  <a:cs typeface="Times New Roman" panose="02020603050405020304" charset="0"/>
                </a:rPr>
                <a:t>n</a:t>
              </a:r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)</a:t>
              </a:r>
              <a:endParaRPr lang="en-US" altLang="zh-CN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042160" y="3429000"/>
            <a:ext cx="3643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教材</a:t>
            </a:r>
            <a:r>
              <a:rPr lang="en-US" altLang="zh-CN"/>
              <a:t>P26 </a:t>
            </a:r>
            <a:r>
              <a:rPr lang="zh-CN" altLang="en-US"/>
              <a:t>图</a:t>
            </a:r>
            <a:r>
              <a:rPr lang="en-US" altLang="zh-CN"/>
              <a:t>2.5 </a:t>
            </a:r>
            <a:r>
              <a:rPr lang="zh-CN" altLang="en-US"/>
              <a:t>广义的逻辑电路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1255" y="807720"/>
            <a:ext cx="7792720" cy="868680"/>
          </a:xfr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逻辑函数的表示方法</a:t>
            </a:r>
            <a:endParaRPr lang="zh-CN" altLang="en-US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100000"/>
              </a:lnSpc>
              <a:defRPr/>
            </a:pPr>
            <a:r>
              <a:rPr lang="zh-CN" altLang="en-US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cs typeface="微软雅黑" panose="020B0503020204020204" charset="-122"/>
                <a:sym typeface="+mn-ea"/>
              </a:rPr>
              <a:t>逻辑函数的表示方法有：</a:t>
            </a:r>
            <a:endParaRPr lang="zh-CN" altLang="en-US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2" algn="l" defTabSz="914400" eaLnBrk="1" hangingPunct="1">
              <a:lnSpc>
                <a:spcPct val="100000"/>
              </a:lnSpc>
              <a:buChar char="l"/>
              <a:defRPr/>
            </a:pPr>
            <a:r>
              <a:rPr lang="zh-CN" altLang="en-US" sz="36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36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逻辑真值表</a:t>
            </a:r>
            <a:endParaRPr lang="zh-CN" altLang="en-US" sz="3600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2" algn="l" defTabSz="914400" eaLnBrk="1" hangingPunct="1">
              <a:lnSpc>
                <a:spcPct val="100000"/>
              </a:lnSpc>
              <a:buChar char="l"/>
              <a:defRPr/>
            </a:pPr>
            <a:r>
              <a:rPr lang="zh-CN" altLang="en-US" sz="36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逻辑函数表达式</a:t>
            </a:r>
            <a:endParaRPr lang="zh-CN" altLang="en-US" sz="3600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2" algn="l" defTabSz="914400" eaLnBrk="1" hangingPunct="1">
              <a:lnSpc>
                <a:spcPct val="100000"/>
              </a:lnSpc>
              <a:buChar char="l"/>
              <a:defRPr/>
            </a:pPr>
            <a:r>
              <a:rPr lang="en-US" altLang="zh-CN" sz="36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36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波形图</a:t>
            </a:r>
            <a:endParaRPr lang="zh-CN" altLang="en-US" sz="3600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2" algn="l" defTabSz="914400" eaLnBrk="1" hangingPunct="1">
              <a:lnSpc>
                <a:spcPct val="100000"/>
              </a:lnSpc>
              <a:buChar char="l"/>
              <a:defRPr/>
            </a:pPr>
            <a:r>
              <a:rPr lang="zh-CN" altLang="en-US" sz="36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逻辑电路图</a:t>
            </a:r>
            <a:endParaRPr lang="zh-CN" altLang="en-US" sz="3600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2" algn="l" defTabSz="914400" eaLnBrk="1" hangingPunct="1">
              <a:lnSpc>
                <a:spcPct val="100000"/>
              </a:lnSpc>
              <a:buChar char="l"/>
              <a:defRPr/>
            </a:pPr>
            <a:r>
              <a:rPr lang="zh-CN" altLang="en-US" sz="36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卡诺图 </a:t>
            </a:r>
            <a:endParaRPr lang="zh-CN" altLang="en-US" sz="3600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逻辑函数的表示方法</a:t>
            </a:r>
            <a:endParaRPr lang="zh-CN" altLang="en-US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3005" y="2018030"/>
            <a:ext cx="4520565" cy="572770"/>
          </a:xfr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90000"/>
              </a:lnSpc>
              <a:buNone/>
              <a:defRPr/>
            </a:pPr>
            <a:r>
              <a:rPr lang="zh-CN" altLang="en-US" b="1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楷体_GB2312" panose="02000000000000000000" charset="-122"/>
                <a:ea typeface="方正楷体_GB2312" panose="02000000000000000000" charset="-122"/>
                <a:sym typeface="+mn-ea"/>
              </a:rPr>
              <a:t>方法一：逻辑真值表法</a:t>
            </a:r>
            <a:endParaRPr lang="zh-CN" altLang="en-US" b="1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楷体_GB2312" panose="02000000000000000000" charset="-122"/>
              <a:ea typeface="方正楷体_GB2312" panose="02000000000000000000" charset="-122"/>
              <a:sym typeface="+mn-ea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371600" y="2667000"/>
            <a:ext cx="7239000" cy="10147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altLang="en-US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将输入变量的所有取值和相应的函数值一    </a:t>
            </a:r>
            <a:endParaRPr lang="zh-CN" altLang="en-US" sz="2800" b="1" smtClean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defRPr/>
            </a:pPr>
            <a:r>
              <a:rPr lang="zh-CN" altLang="en-US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一列举出来 </a:t>
            </a:r>
            <a:endParaRPr lang="zh-CN" altLang="en-US" sz="2800" b="1" smtClean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371600" y="3657600"/>
            <a:ext cx="7239000" cy="16173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altLang="zh-CN" sz="32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altLang="en-US" sz="28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通常输入逻辑变量的全部取值组合按二进  </a:t>
            </a:r>
            <a:endParaRPr lang="zh-CN" altLang="en-US" sz="2800" b="1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zh-CN" altLang="en-US" sz="28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制顺序排列</a:t>
            </a:r>
            <a:endParaRPr lang="zh-CN" altLang="en-US" sz="2800" b="1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zh-CN" sz="28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altLang="en-US" sz="28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优点：直观明了，且具有唯一性</a:t>
            </a: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endParaRPr lang="en-US" altLang="zh-CN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 animBg="1"/>
      <p:bldP spid="922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逻辑函数的表示方法</a:t>
            </a:r>
            <a:endParaRPr lang="zh-CN" altLang="en-US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838200" y="1905000"/>
            <a:ext cx="7772400" cy="4114800"/>
          </a:xfr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100000"/>
              </a:lnSpc>
              <a:defRPr/>
            </a:pPr>
            <a:r>
              <a:rPr lang="zh-CN" altLang="en-US" sz="2800" b="1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例1 三人就某一提议进行表决，按少数服从多数的原则，列出表决结果的真值表。</a:t>
            </a:r>
            <a:endParaRPr lang="zh-CN" altLang="en-US" sz="2800" b="1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>
              <a:lnSpc>
                <a:spcPct val="100000"/>
              </a:lnSpc>
              <a:defRPr/>
            </a:pPr>
            <a:r>
              <a:rPr lang="zh-CN" altLang="en-US" sz="2800" b="1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 sz="2800" b="1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2547" name="Group 19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4876800" y="2895600"/>
          <a:ext cx="1600200" cy="3475038"/>
        </p:xfrm>
        <a:graphic>
          <a:graphicData uri="http://schemas.openxmlformats.org/drawingml/2006/table">
            <a:tbl>
              <a:tblPr/>
              <a:tblGrid>
                <a:gridCol w="1039813"/>
                <a:gridCol w="560387"/>
              </a:tblGrid>
              <a:tr h="45724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  <a:cs typeface="黑体" panose="02010609060101010101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A B C</a:t>
                      </a:r>
                      <a:endParaRPr kumimoji="0" lang="en-US" altLang="zh-CN" sz="24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T="45724" marB="45724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  <a:cs typeface="黑体" panose="02010609060101010101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F</a:t>
                      </a:r>
                      <a:endParaRPr kumimoji="0" lang="en-US" altLang="zh-CN" sz="24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01779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  <a:cs typeface="黑体" panose="02010609060101010101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000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001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010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011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100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101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110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111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T="45724" marB="45724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  <a:cs typeface="黑体" panose="02010609060101010101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10255" name="Text Box 1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143000" y="3048000"/>
            <a:ext cx="373380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</a:t>
            </a:r>
            <a:r>
              <a:rPr lang="en-US" altLang="zh-CN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确定输入输出变量并赋值。</a:t>
            </a:r>
            <a:endParaRPr lang="zh-CN" altLang="en-US" sz="24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423" name="AutoShape 16">
            <a:hlinkClick r:id="rId9" action="ppaction://hlinksldjump" highlightClick="1"/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38200" y="6248400"/>
            <a:ext cx="533400" cy="381000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7" name="Text Box 17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081405" y="3810000"/>
            <a:ext cx="3429000" cy="249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输入变量为</a:t>
            </a:r>
            <a:r>
              <a:rPr lang="en-US" altLang="zh-CN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表示三个人的表决结果，</a:t>
            </a:r>
            <a:r>
              <a:rPr lang="en-US" altLang="zh-CN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表示同意，</a:t>
            </a:r>
            <a:r>
              <a:rPr lang="en-US" altLang="zh-CN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表示不同意，</a:t>
            </a:r>
            <a:r>
              <a:rPr lang="en-US" altLang="zh-CN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表示表决结果，</a:t>
            </a:r>
            <a:r>
              <a:rPr lang="en-US" altLang="zh-CN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表示通过，</a:t>
            </a:r>
            <a:r>
              <a:rPr lang="en-US" altLang="zh-CN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表示不通过</a:t>
            </a:r>
            <a:endParaRPr lang="zh-CN" altLang="en-US" sz="24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4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84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</a:pPr>
            <a:r>
              <a:rPr lang="zh-CN" altLang="en-US" b="0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课堂练习</a:t>
            </a:r>
            <a:endParaRPr lang="zh-CN" altLang="en-US" b="0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100000"/>
              </a:lnSpc>
            </a:pPr>
            <a:r>
              <a:rPr lang="zh-CN" altLang="en-US" sz="2800" b="1" spc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某校评奖委员会，由一名教务长和三位成员组成。其表决权如下：</a:t>
            </a:r>
            <a:endParaRPr lang="zh-CN" altLang="en-US" sz="2800" b="1" spc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>
              <a:lnSpc>
                <a:spcPct val="100000"/>
              </a:lnSpc>
            </a:pPr>
            <a:r>
              <a:rPr lang="zh-CN" altLang="en-US" sz="2800" b="1" spc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zh-CN" altLang="en-US" sz="2800" b="1" spc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 spc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）如果教务长赞成，则其余三人中只要有一名赞成，则可通过；</a:t>
            </a:r>
            <a:endParaRPr lang="zh-CN" altLang="en-US" sz="2800" b="1" spc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>
              <a:lnSpc>
                <a:spcPct val="100000"/>
              </a:lnSpc>
            </a:pPr>
            <a:r>
              <a:rPr lang="zh-CN" altLang="en-US" sz="2800" b="1" spc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zh-CN" altLang="en-US" sz="2800" b="1" spc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800" b="1" spc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）如果教务长不赞成，则必须三个人成赞成才通过。</a:t>
            </a:r>
            <a:endParaRPr lang="zh-CN" altLang="en-US" sz="2800" b="1" spc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>
              <a:lnSpc>
                <a:spcPct val="100000"/>
              </a:lnSpc>
            </a:pPr>
            <a:r>
              <a:rPr lang="zh-CN" altLang="en-US" sz="2800" b="1" spc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写出“表决通过了”的真值表。</a:t>
            </a:r>
            <a:endParaRPr lang="zh-CN" altLang="en-US" sz="2800" b="1" spc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逻辑函数的表示方法</a:t>
            </a:r>
            <a:endParaRPr lang="zh-CN" altLang="en-US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3005" y="2018030"/>
            <a:ext cx="5560695" cy="572770"/>
          </a:xfr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90000"/>
              </a:lnSpc>
              <a:buNone/>
              <a:defRPr/>
            </a:pPr>
            <a:r>
              <a:rPr lang="zh-CN" altLang="en-US" b="1" spc="0">
                <a:solidFill>
                  <a:schemeClr val="dk1"/>
                </a:solidFill>
                <a:effectLst/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  <a:sym typeface="+mn-ea"/>
              </a:rPr>
              <a:t>方法</a:t>
            </a:r>
            <a:r>
              <a:rPr lang="en-US" altLang="zh-CN" b="1" spc="0">
                <a:solidFill>
                  <a:schemeClr val="dk1"/>
                </a:solidFill>
                <a:effectLst/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  <a:sym typeface="+mn-ea"/>
              </a:rPr>
              <a:t>2</a:t>
            </a:r>
            <a:r>
              <a:rPr lang="zh-CN" altLang="en-US" b="1" spc="0">
                <a:solidFill>
                  <a:schemeClr val="dk1"/>
                </a:solidFill>
                <a:effectLst/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  <a:sym typeface="+mn-ea"/>
              </a:rPr>
              <a:t>：逻辑函数表达式</a:t>
            </a:r>
            <a:endParaRPr lang="zh-CN" altLang="en-US" b="1" spc="0">
              <a:solidFill>
                <a:schemeClr val="dk1"/>
              </a:solidFill>
              <a:effectLst/>
              <a:latin typeface="方正楷体_GB2312" panose="02000000000000000000" charset="-122"/>
              <a:ea typeface="方正楷体_GB2312" panose="02000000000000000000" charset="-122"/>
              <a:cs typeface="方正楷体_GB2312" panose="02000000000000000000" charset="-122"/>
              <a:sym typeface="+mn-ea"/>
            </a:endParaRP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1371600" y="2667000"/>
            <a:ext cx="7239000" cy="10147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altLang="en-US" sz="28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用与、或、非等基本逻辑运算表示输入与  </a:t>
            </a:r>
            <a:endParaRPr lang="zh-CN" altLang="en-US" sz="2800" b="1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defRPr/>
            </a:pPr>
            <a:r>
              <a:rPr lang="zh-CN" altLang="en-US" sz="28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输出之间的逻辑关系的表达式。</a:t>
            </a:r>
            <a:endParaRPr lang="zh-CN" altLang="en-US" sz="2800" b="1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293" name="Text Box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447800" y="3886200"/>
            <a:ext cx="647700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altLang="en-US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 </a:t>
            </a:r>
            <a:endParaRPr lang="zh-CN" altLang="en-US" sz="2800" b="1" smtClean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bldLvl="0" animBg="1"/>
      <p:bldP spid="1229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228600"/>
            <a:ext cx="7793038" cy="1462088"/>
          </a:xfr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 spc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逻辑函数的表示方法</a:t>
            </a:r>
            <a:endParaRPr lang="zh-CN" altLang="en-US" spc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43000" y="2590800"/>
            <a:ext cx="7772400" cy="4114800"/>
          </a:xfr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100000"/>
              </a:lnSpc>
              <a:defRPr/>
            </a:pPr>
            <a:r>
              <a:rPr lang="zh-CN" altLang="en-US" b="1" u="sng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步骤</a:t>
            </a:r>
            <a:endParaRPr lang="zh-CN" altLang="en-US" b="1" u="sng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lnSpc>
                <a:spcPct val="100000"/>
              </a:lnSpc>
              <a:buNone/>
              <a:defRPr/>
            </a:pPr>
            <a:r>
              <a:rPr lang="en-US" altLang="zh-CN" sz="24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 </a:t>
            </a:r>
            <a:r>
              <a:rPr lang="zh-CN" altLang="en-US" sz="24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找出所有使逻辑函数值为1的输入变量取值的组合</a:t>
            </a:r>
            <a:endParaRPr lang="zh-CN" altLang="en-US" sz="2400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lnSpc>
                <a:spcPct val="100000"/>
              </a:lnSpc>
              <a:buNone/>
              <a:defRPr/>
            </a:pPr>
            <a:r>
              <a:rPr lang="en-US" altLang="zh-CN" sz="24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 </a:t>
            </a:r>
            <a:r>
              <a:rPr lang="zh-CN" altLang="en-US" sz="24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构造与逻辑乘积项</a:t>
            </a:r>
            <a:endParaRPr lang="zh-CN" altLang="en-US" sz="2400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lnSpc>
                <a:spcPct val="100000"/>
              </a:lnSpc>
              <a:buNone/>
              <a:defRPr/>
            </a:pPr>
            <a:r>
              <a:rPr lang="en-US" altLang="zh-CN" sz="24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 </a:t>
            </a:r>
            <a:r>
              <a:rPr lang="zh-CN" altLang="en-US" sz="24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逻辑原函数的标准与或表达式</a:t>
            </a:r>
            <a:r>
              <a:rPr lang="en-US" altLang="zh-CN" sz="24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2400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逻辑反函数的标准与或表达式 </a:t>
            </a:r>
            <a:endParaRPr lang="zh-CN" altLang="en-US" sz="2400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lnSpc>
                <a:spcPct val="100000"/>
              </a:lnSpc>
              <a:buNone/>
              <a:defRPr/>
            </a:pPr>
            <a:r>
              <a:rPr lang="zh-CN" altLang="en-US" b="1" u="sng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endParaRPr lang="zh-CN" altLang="en-US" b="1" u="sng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316" name="Rectangle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82688" y="2017713"/>
            <a:ext cx="3160712" cy="573087"/>
          </a:xfrm>
          <a:prstGeom prst="rect">
            <a:avLst/>
          </a:prstGeom>
          <a:solidFill>
            <a:schemeClr val="dk2"/>
          </a:solidFill>
          <a:ln w="9525">
            <a:noFill/>
            <a:miter lim="800000"/>
          </a:ln>
          <a:effectLst/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3200" b="1" smtClean="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逻辑函数表达式</a:t>
            </a:r>
            <a:endParaRPr lang="zh-CN" altLang="en-US" sz="3200" b="1" smtClean="0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逻辑函数的表示方法</a:t>
            </a:r>
            <a:endParaRPr lang="zh-CN" altLang="en-US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lnSpc>
                <a:spcPct val="100000"/>
              </a:lnSpc>
              <a:defRPr/>
            </a:pPr>
            <a:r>
              <a:rPr lang="zh-CN" altLang="en-US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</a:t>
            </a:r>
            <a:r>
              <a:rPr lang="zh-CN" altLang="en-US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的逻辑原函数为</a:t>
            </a:r>
            <a:endParaRPr lang="zh-CN" altLang="en-US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>
              <a:lnSpc>
                <a:spcPct val="100000"/>
              </a:lnSpc>
              <a:defRPr/>
            </a:pPr>
            <a:endParaRPr lang="zh-CN" altLang="en-US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>
              <a:lnSpc>
                <a:spcPct val="100000"/>
              </a:lnSpc>
              <a:defRPr/>
            </a:pPr>
            <a:endParaRPr lang="zh-CN" altLang="en-US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>
              <a:lnSpc>
                <a:spcPct val="100000"/>
              </a:lnSpc>
              <a:defRPr/>
            </a:pPr>
            <a:r>
              <a:rPr lang="zh-CN" altLang="en-US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反函数呢？</a:t>
            </a:r>
            <a:endParaRPr lang="zh-CN" altLang="en-US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 eaLnBrk="1" hangingPunct="1">
              <a:lnSpc>
                <a:spcPct val="100000"/>
              </a:lnSpc>
              <a:defRPr/>
            </a:pPr>
            <a:r>
              <a:rPr lang="zh-CN" altLang="en-US" b="1" spc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写出课堂练习题的表达式</a:t>
            </a:r>
            <a:endParaRPr lang="zh-CN" altLang="en-US" b="1" spc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14340" name="Object 4"/>
          <p:cNvGraphicFramePr>
            <a:graphicFrameLocks noChangeAspect="1"/>
          </p:cNvGraphicFramePr>
          <p:nvPr/>
        </p:nvGraphicFramePr>
        <p:xfrm>
          <a:off x="2133600" y="2819400"/>
          <a:ext cx="59436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Equation" r:id="rId7" imgW="1955165" imgH="215900" progId="Equation.DSMT4">
                  <p:embed/>
                </p:oleObj>
              </mc:Choice>
              <mc:Fallback>
                <p:oleObj name="Equation" r:id="rId7" imgW="1955165" imgH="2159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819400"/>
                        <a:ext cx="59436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AutoShape 6">
            <a:hlinkClick r:id="rId9" action="ppaction://hlinksldjump" highlightClick="1"/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486400" y="2133600"/>
            <a:ext cx="533400" cy="381000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COMBINE_RELATE_SLIDE_ID" val="background20177598_1"/>
  <p:tag name="KSO_WM_TEMPLATE_SUBCATEGORY" val="0"/>
  <p:tag name="KSO_WM_TEMPLATE_THUMBS_INDEX" val="1、4、9、11、32"/>
  <p:tag name="KSO_WM_TAG_VERSION" val="1.0"/>
  <p:tag name="KSO_WM_BEAUTIFY_FLAG" val="#wm#"/>
  <p:tag name="KSO_WM_TEMPLATE_CATEGORY" val="custom"/>
  <p:tag name="KSO_WM_TEMPLATE_INDEX" val="20180701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65.xml><?xml version="1.0" encoding="utf-8"?>
<p:tagLst xmlns:p="http://schemas.openxmlformats.org/presentationml/2006/main">
  <p:tag name="KSO_WM_UNIT_ISCONTENTSTITLE" val="0"/>
  <p:tag name="KSO_WM_UNIT_PRESET_TEXT" val="点击此处添加副标题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0701_1*b*1"/>
  <p:tag name="KSO_WM_TEMPLATE_CATEGORY" val="custom"/>
  <p:tag name="KSO_WM_TEMPLATE_INDEX" val="2018070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166.xml><?xml version="1.0" encoding="utf-8"?>
<p:tagLst xmlns:p="http://schemas.openxmlformats.org/presentationml/2006/main">
  <p:tag name="KSO_WM_UNIT_ISCONTENTSTITLE" val="0"/>
  <p:tag name="KSO_WM_UNIT_PRESET_TEXT" val="薄荷味的夏天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0701_1*a*1"/>
  <p:tag name="KSO_WM_TEMPLATE_CATEGORY" val="custom"/>
  <p:tag name="KSO_WM_TEMPLATE_INDEX" val="20180701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COMBINE_RELATE_SLIDE_ID" val="background20177598_1"/>
  <p:tag name="KSO_WM_TEMPLATE_THUMBS_INDEX" val="1、4、9、11、32"/>
  <p:tag name="KSO_WM_SLIDE_ID" val="custom20180701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0701"/>
  <p:tag name="KSO_WM_SLIDE_LAYOUT" val="a_b"/>
  <p:tag name="KSO_WM_SLIDE_LAYOUT_CNT" val="1_1"/>
  <p:tag name="KSO_WM_TEMPLATE_MASTER_TYPE" val="1"/>
  <p:tag name="KSO_WM_TEMPLATE_COLOR_TYPE" val="1"/>
  <p:tag name="KSO_WM_TEMPLATE_MASTER_THUMB_INDEX" val="12"/>
  <p:tag name="KSO_WM_SPECIAL_SOURCE" val="bdnull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d04a495-6db6-437e-b583-7d6647d0df54}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23bcdb3-7ff9-4aef-8bee-39b885865c78}"/>
</p:tagLst>
</file>

<file path=ppt/tags/tag1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3ed51d-7401-4c52-a8fb-0b7a1e0bf7c9}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8305817-de2a-4883-acad-17bc802133b7}"/>
</p:tagLst>
</file>

<file path=ppt/tags/tag178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3fede75-ff12-4395-b094-b030d6757542}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54fe9df-c21a-4093-8c49-091a1794f8d9}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TABLE_BEAUTIFY" val="smartTable{24046857-33cc-4aba-8d10-34fa59153098}"/>
</p:tagLst>
</file>

<file path=ppt/tags/tag1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e18a2222-743b-4ea6-9c43-ffb39bf3da29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1db9e441-f7f0-46ed-84ca-59ee28d032b1}"/>
</p:tagLst>
</file>

<file path=ppt/tags/tag1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a6b53ce1-f068-4cf2-a824-cafecedef28f}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5f4d493-47cf-4806-a6e2-ae121c272890}"/>
</p:tagLst>
</file>

<file path=ppt/tags/tag195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e48dad2e-14f3-4f6f-b3e9-8f8fbc55512b}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eb8b209-0359-4dc4-941f-af4804d5a33e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0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ded7a1d-2a3d-4ced-91ed-261b73c03849}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ae179e91-b89d-401e-87d8-cbdfdede4073}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ded7a1d-2a3d-4ced-91ed-261b73c03849}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ae179e91-b89d-401e-87d8-cbdfdede4073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de92d3f-962f-48c1-bebc-64bbcd4cd5c5}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39ae738-98f1-4103-b51e-1973137b032b}"/>
</p:tagLst>
</file>

<file path=ppt/tags/tag215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dcd907b-01e6-4534-abff-3e8795962d22}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61209a03-5edc-40b4-8fd6-9da1aa1d3e5f}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1149fd4-8e5b-433e-81ba-2c4438e29374}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e0724c4-b49d-4915-94aa-1e616aa8ab0a}"/>
</p:tagLst>
</file>

<file path=ppt/tags/tag227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31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32.xml><?xml version="1.0" encoding="utf-8"?>
<p:tagLst xmlns:p="http://schemas.openxmlformats.org/presentationml/2006/main">
  <p:tag name="KSO_DOCER_TEMPLATE_OPEN_ONCE_MARK" val="1"/>
  <p:tag name="KSO_WPP_MARK_KEY" val="1e054fa6-d99c-41e4-94ca-dc8350b1f288"/>
  <p:tag name="COMMONDATA" val="eyJoZGlkIjoiNTFlOGZlMDMxZDY1NTU5OTk1OGY2YjkwNjM0NTQ3YTcifQ=="/>
  <p:tag name="commondata" val="eyJoZGlkIjoiYjA3NzAxYzkwMWNmZTU3NGYyMWJlOWIyOTQyNDdhODcifQ==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黑体"/>
        <a:cs typeface=""/>
      </a:majorFont>
      <a:minorFont>
        <a:latin typeface="Tahom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1">
      <a:dk1>
        <a:srgbClr val="000000"/>
      </a:dk1>
      <a:lt1>
        <a:srgbClr val="FFFFFF"/>
      </a:lt1>
      <a:dk2>
        <a:srgbClr val="D8E8D6"/>
      </a:dk2>
      <a:lt2>
        <a:srgbClr val="FFFFFF"/>
      </a:lt2>
      <a:accent1>
        <a:srgbClr val="8DB57E"/>
      </a:accent1>
      <a:accent2>
        <a:srgbClr val="72B494"/>
      </a:accent2>
      <a:accent3>
        <a:srgbClr val="5DAEA9"/>
      </a:accent3>
      <a:accent4>
        <a:srgbClr val="5CA7B7"/>
      </a:accent4>
      <a:accent5>
        <a:srgbClr val="6B9BB9"/>
      </a:accent5>
      <a:accent6>
        <a:srgbClr val="808EB2"/>
      </a:accent6>
      <a:hlink>
        <a:srgbClr val="4E95D1"/>
      </a:hlink>
      <a:folHlink>
        <a:srgbClr val="9C41A0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881</Words>
  <Application>WPS 演示</Application>
  <PresentationFormat>全屏显示(4:3)</PresentationFormat>
  <Paragraphs>130</Paragraphs>
  <Slides>13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13</vt:i4>
      </vt:variant>
    </vt:vector>
  </HeadingPairs>
  <TitlesOfParts>
    <vt:vector size="33" baseType="lpstr">
      <vt:lpstr>Arial</vt:lpstr>
      <vt:lpstr>宋体</vt:lpstr>
      <vt:lpstr>Wingdings</vt:lpstr>
      <vt:lpstr>Tahoma</vt:lpstr>
      <vt:lpstr>黑体</vt:lpstr>
      <vt:lpstr>微软雅黑</vt:lpstr>
      <vt:lpstr>汉仪旗黑-85S</vt:lpstr>
      <vt:lpstr>汉仪旗黑-85S</vt:lpstr>
      <vt:lpstr>Times New Roman</vt:lpstr>
      <vt:lpstr>楷体</vt:lpstr>
      <vt:lpstr>Arial Unicode MS</vt:lpstr>
      <vt:lpstr>Calibri</vt:lpstr>
      <vt:lpstr>方正楷体_GB2312</vt:lpstr>
      <vt:lpstr>Blends</vt:lpstr>
      <vt:lpstr>2_Office 主题​​</vt:lpstr>
      <vt:lpstr>Equation.DSMT4</vt:lpstr>
      <vt:lpstr>Equation.DSMT4</vt:lpstr>
      <vt:lpstr>Equation.DSMT4</vt:lpstr>
      <vt:lpstr>Visio.Drawing.11</vt:lpstr>
      <vt:lpstr>Visio.Drawing.11</vt:lpstr>
      <vt:lpstr>2.2 逻辑函数的表示方法 </vt:lpstr>
      <vt:lpstr>PowerPoint 演示文稿</vt:lpstr>
      <vt:lpstr>逻辑函数的表示方法</vt:lpstr>
      <vt:lpstr>逻辑函数的表示方法</vt:lpstr>
      <vt:lpstr>逻辑函数的表示方法</vt:lpstr>
      <vt:lpstr>课堂练习</vt:lpstr>
      <vt:lpstr>逻辑函数的表示方法</vt:lpstr>
      <vt:lpstr>逻辑函数的表示方法</vt:lpstr>
      <vt:lpstr>逻辑函数的表示方法</vt:lpstr>
      <vt:lpstr>逻辑函数的表示方法</vt:lpstr>
      <vt:lpstr>逻辑函数的表示方法</vt:lpstr>
      <vt:lpstr>逻辑函数的表示方法</vt:lpstr>
      <vt:lpstr>逻辑函数的表示方法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1.5.4 逻辑函数的表示方法</dc:title>
  <dc:creator>Microsoft Office 用户</dc:creator>
  <cp:lastModifiedBy>Rebecca W. W. Tsui</cp:lastModifiedBy>
  <cp:revision>26</cp:revision>
  <cp:lastPrinted>2113-01-01T00:00:00Z</cp:lastPrinted>
  <dcterms:created xsi:type="dcterms:W3CDTF">2018-11-06T06:38:00Z</dcterms:created>
  <dcterms:modified xsi:type="dcterms:W3CDTF">2024-03-06T08:18:57Z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70064A0EBFAA42DB8656A05EFC6F4F0D</vt:lpwstr>
  </property>
  <property fmtid="{D5CDD505-2E9C-101B-9397-08002B2CF9AE}" pid="4" name="KSOProductBuildVer">
    <vt:lpwstr>2052-12.1.0.16120</vt:lpwstr>
  </property>
</Properties>
</file>